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84" r:id="rId3"/>
    <p:sldId id="279" r:id="rId4"/>
    <p:sldId id="285" r:id="rId5"/>
    <p:sldId id="286" r:id="rId6"/>
    <p:sldId id="282" r:id="rId7"/>
    <p:sldId id="315" r:id="rId8"/>
    <p:sldId id="316" r:id="rId9"/>
    <p:sldId id="281" r:id="rId10"/>
    <p:sldId id="280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FC9A2F-C10E-5B4C-91C9-90204E677382}" v="12" dt="2021-06-21T19:30:13.668"/>
    <p1510:client id="{D1413D7C-AEA7-5344-BAED-15767A546DC3}" v="9" dt="2021-06-21T20:39:19.0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21"/>
    <p:restoredTop sz="86703"/>
  </p:normalViewPr>
  <p:slideViewPr>
    <p:cSldViewPr snapToGrid="0" snapToObjects="1">
      <p:cViewPr varScale="1">
        <p:scale>
          <a:sx n="95" d="100"/>
          <a:sy n="95" d="100"/>
        </p:scale>
        <p:origin x="296" y="192"/>
      </p:cViewPr>
      <p:guideLst/>
    </p:cSldViewPr>
  </p:slideViewPr>
  <p:outlineViewPr>
    <p:cViewPr>
      <p:scale>
        <a:sx n="33" d="100"/>
        <a:sy n="33" d="100"/>
      </p:scale>
      <p:origin x="0" y="-49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16DDB7-3FE9-1141-BBAD-539ADACFC089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6735A-0EA2-A74F-9B73-272C3C9BD3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3161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標準化</a:t>
            </a:r>
            <a:r>
              <a:rPr kumimoji="1" lang="en-US" altLang="ja-JP" dirty="0"/>
              <a:t>CPUE</a:t>
            </a:r>
            <a:r>
              <a:rPr kumimoji="1" lang="ja-JP" altLang="en-US"/>
              <a:t>とは？なぜそれが必要？みたいのあったほうがよくない？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6735A-0EA2-A74F-9B73-272C3C9BD33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8632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6735A-0EA2-A74F-9B73-272C3C9BD33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0260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6735A-0EA2-A74F-9B73-272C3C9BD33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45173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6735A-0EA2-A74F-9B73-272C3C9BD33C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5183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6735A-0EA2-A74F-9B73-272C3C9BD33C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5291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261B2C-1B08-5B4E-902C-C60DF6705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17D8C11-0190-414F-A740-954E8CF97E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6CA9B3B-9FAF-3740-9231-6B322C749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5C0E9E-5B01-9F4E-AAC0-D6FAE2F7F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20FDD68-E289-C74B-BF1D-A30E4366D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196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B1D9D3-7AA3-3648-92AF-435686827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9196EE4-893E-AC45-B05A-7EF58AC45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A6F7DB-7D41-AD4B-BB59-FC4D762BC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A0225D-A281-1E42-A2F6-352658897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5AC29A7-F6E0-AF47-9416-70E595DFD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736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4909E83-6322-224A-AA0A-298EA897BF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D03CC5D-460C-7C44-A471-5599B89B56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212850-053D-1D4F-B04A-935575929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026818D-9F19-E341-BAA9-90F0C58E8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1DB6550-B3AB-F54E-9F40-EC0ACA1C9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5606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AFF7E5-63E6-4546-AF2F-527086ED2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BDA3852-FA79-F04E-80D6-9A540635B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B97954A-AE74-2D40-A59B-00071230B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7699EB-50D8-0046-92A4-E6D02447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FF8AC6E-EAF8-0F43-BD1B-31F9F75C0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1750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938E7E-9713-C749-9714-15A5F44F6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013DD3A-05D0-E84C-BA50-19A92F8CA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83BE19-718F-914E-8ADC-878801C2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C13BCDA-F675-EF4A-B9AE-F7B15455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35D0051-82D3-2D49-AB7F-2CBD62324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7832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853B08-C71E-D04E-A593-9FCB568FF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C36F3C-62E9-C04A-A6F4-2EAC88BE4F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E8C24BC-EF5F-6540-9B8D-21C73C53D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7C9A0FE-8747-904B-BECD-602D283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F094974-AA72-D745-88FF-B6AFB3940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352C103-7D96-1A4E-A6FA-1435E7359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6335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65F257-8849-894B-BE3D-BCAFB287D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98A2560-0BE0-D546-BCE1-23F50D45A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313A094-6F0A-B041-A3BE-0F05A4E8D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605ABF5-3F0D-0C4D-B9BF-B98E40964C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A007EC5-B792-E54B-A902-E74DC3BB2F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C5EB45B-5689-1D44-BC76-BA1118E11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178B7BF-6EC1-204A-9010-DDBDCBFAC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95F73A0-A4C6-8D4D-8F2E-D615F0CB5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6671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9B96E6-6B53-0946-9353-EB642EE77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90F77F1-945C-F54A-8B85-A398DECD5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B8576F0-8B31-D94B-8AC2-1EC48C265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5CB5FE8-EA7B-974C-A0CD-19597E5A4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54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7D45AD4-77D5-5948-8CC6-EF6DD4471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DA23552-46A3-2B47-BB77-78AC9A101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5900DBB-B4A9-3145-A518-EC584CC9D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6367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3E5157-0853-584B-81DF-FAB5C48C7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ABEB1-8AE5-3443-8D02-20D6FEB81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1760B79-410D-4143-99CC-07833631C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8E7134B-14D9-1940-9C3A-D7CDBC47B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57A9545-0B08-E64B-88EE-FFF2CDDA1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440FF87-299C-DB4D-B562-3F81EEB8C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6403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DE9FB4-EA4B-FE43-AE7F-9E1B0694F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4D18FF0-1781-6F43-B8A3-9886A965F1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F5C5EC3-6D1C-534E-A247-5CEB08B4A1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467F832-6262-A94D-84FE-57151150B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F197B5-714F-2A4C-899E-07ADBBDD8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3964AD2-D13A-734E-B8E1-CC589D3BA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3791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6FF65A5-C934-1C49-BBB2-12C2AD94E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0029562-A313-4540-9650-2AF5A4E77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BEDF838-0DD6-D34F-B1F3-7FE95CF921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48E87-D767-4243-9E31-2E6D394C8567}" type="datetimeFigureOut">
              <a:rPr kumimoji="1" lang="ja-JP" altLang="en-US" smtClean="0"/>
              <a:t>2021/6/30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8F1AC2C-8D5F-414B-8509-D2184044A5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27056E-572A-0542-8690-ED22B3B6A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086C5-84CE-0244-A96A-F90743B3D0F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519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1D7A41-B18F-4D4C-9F52-84D5CFFFCB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R</a:t>
            </a:r>
            <a:r>
              <a:rPr kumimoji="1" lang="ja-JP" altLang="en-US"/>
              <a:t>初心者講座第２２回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5D7D93A-BA42-5D47-893C-FE41C03A53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/>
              <a:t>一般化線形モデル４：</a:t>
            </a:r>
            <a:r>
              <a:rPr lang="en-US" altLang="ja-JP" dirty="0"/>
              <a:t>CPUE</a:t>
            </a:r>
            <a:r>
              <a:rPr lang="ja-JP" altLang="en-US"/>
              <a:t>標準化への応用</a:t>
            </a:r>
            <a:r>
              <a:rPr lang="en-US" altLang="ja-JP" dirty="0"/>
              <a:t>2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432279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114CC8-5249-A642-91CD-B17F29B09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より具体的な解析での注意点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7A66FC2-2718-884C-8515-9BFFCC58F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2282"/>
            <a:ext cx="10515600" cy="5405718"/>
          </a:xfrm>
        </p:spPr>
        <p:txBody>
          <a:bodyPr>
            <a:normAutofit fontScale="77500" lnSpcReduction="20000"/>
          </a:bodyPr>
          <a:lstStyle/>
          <a:p>
            <a:r>
              <a:rPr lang="ja-JP" altLang="en-US"/>
              <a:t>漁獲がなかったデータの扱いは？</a:t>
            </a:r>
            <a:endParaRPr kumimoji="1" lang="en-US" altLang="ja-JP" dirty="0"/>
          </a:p>
          <a:p>
            <a:pPr lvl="1"/>
            <a:r>
              <a:rPr kumimoji="1" lang="ja-JP" altLang="en-US"/>
              <a:t>今回、シミュレーションデータの中から漁獲があった場合のみ抽出した．</a:t>
            </a:r>
            <a:endParaRPr lang="en-US" altLang="ja-JP" dirty="0"/>
          </a:p>
          <a:p>
            <a:pPr lvl="1"/>
            <a:r>
              <a:rPr kumimoji="1" lang="ja-JP" altLang="en-US"/>
              <a:t>実際には操業しても当たりがなかった場合（漁獲量</a:t>
            </a:r>
            <a:r>
              <a:rPr kumimoji="1" lang="en-US" altLang="ja-JP" dirty="0"/>
              <a:t>=0</a:t>
            </a:r>
            <a:r>
              <a:rPr kumimoji="1" lang="ja-JP" altLang="en-US"/>
              <a:t>）となる場合がある．この場合、仮定する誤差構造の範囲を超えることになる．</a:t>
            </a:r>
            <a:endParaRPr kumimoji="1" lang="en-US" altLang="ja-JP" dirty="0"/>
          </a:p>
          <a:p>
            <a:pPr lvl="2"/>
            <a:r>
              <a:rPr kumimoji="1" lang="ja-JP" altLang="en-US"/>
              <a:t>ガンマ分布・対数正規分布は正の実数が対象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    </a:t>
            </a:r>
            <a:r>
              <a:rPr kumimoji="1" lang="ja-JP" altLang="en-US"/>
              <a:t>→</a:t>
            </a:r>
            <a:r>
              <a:rPr kumimoji="1" lang="en-US" altLang="ja-JP" dirty="0"/>
              <a:t> Delta-lognormal GLM, Zero-Inflated Negative Binomial</a:t>
            </a:r>
            <a:r>
              <a:rPr kumimoji="1" lang="ja-JP" altLang="en-US"/>
              <a:t>など</a:t>
            </a:r>
            <a:endParaRPr lang="en-US" altLang="ja-JP" dirty="0"/>
          </a:p>
          <a:p>
            <a:r>
              <a:rPr lang="ja-JP" altLang="en-US"/>
              <a:t>操業場所の詳細がなく海区データであった場合の扱いは？</a:t>
            </a:r>
            <a:endParaRPr lang="en-US" altLang="ja-JP" dirty="0"/>
          </a:p>
          <a:p>
            <a:pPr lvl="1"/>
            <a:r>
              <a:rPr lang="ja-JP" altLang="en-US"/>
              <a:t>今回のシミュレーションデータでは操業場所の緯度経度情報があった．</a:t>
            </a:r>
            <a:endParaRPr lang="en-US" altLang="ja-JP" dirty="0"/>
          </a:p>
          <a:p>
            <a:pPr lvl="1"/>
            <a:r>
              <a:rPr lang="ja-JP" altLang="en-US"/>
              <a:t>緯度経度という細かい情報ではなく大まかに海区情報しかないケースや操業場所が偏っているケースがある．この場合、海区への重みづけなどを考慮したり、空間全体の予測値を集計したりする．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詳しくは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・</a:t>
            </a:r>
            <a:r>
              <a:rPr lang="en-US" altLang="ja-JP" dirty="0"/>
              <a:t>2018</a:t>
            </a:r>
            <a:r>
              <a:rPr lang="ja-JP" altLang="en-US"/>
              <a:t>年度資源管理研修；</a:t>
            </a:r>
            <a:r>
              <a:rPr lang="en-US" altLang="ja-JP" dirty="0"/>
              <a:t>3. GLM</a:t>
            </a:r>
            <a:r>
              <a:rPr lang="ja-JP" altLang="en-US"/>
              <a:t>と</a:t>
            </a:r>
            <a:r>
              <a:rPr lang="en-US" altLang="ja-JP" dirty="0"/>
              <a:t>CPUE</a:t>
            </a:r>
            <a:r>
              <a:rPr lang="ja-JP" altLang="en-US"/>
              <a:t>標準化（</a:t>
            </a:r>
            <a:r>
              <a:rPr lang="en-US" altLang="ja-JP" dirty="0"/>
              <a:t> https://</a:t>
            </a:r>
            <a:r>
              <a:rPr lang="en-US" altLang="ja-JP" dirty="0" err="1"/>
              <a:t>github.com</a:t>
            </a:r>
            <a:r>
              <a:rPr lang="en-US" altLang="ja-JP" dirty="0"/>
              <a:t>/</a:t>
            </a:r>
            <a:r>
              <a:rPr lang="en-US" altLang="ja-JP" dirty="0" err="1"/>
              <a:t>ichimomo</a:t>
            </a:r>
            <a:r>
              <a:rPr lang="en-US" altLang="ja-JP" dirty="0"/>
              <a:t>/Shigen-kensyu-2018 </a:t>
            </a:r>
            <a:r>
              <a:rPr lang="ja-JP" altLang="en-US"/>
              <a:t>）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・</a:t>
            </a:r>
            <a:r>
              <a:rPr lang="en-US" altLang="ja-JP" dirty="0"/>
              <a:t>2019</a:t>
            </a:r>
            <a:r>
              <a:rPr lang="ja-JP" altLang="en-US"/>
              <a:t>年度資源管理研修</a:t>
            </a:r>
            <a:r>
              <a:rPr lang="en-US" altLang="ja-JP" dirty="0"/>
              <a:t>(</a:t>
            </a:r>
            <a:r>
              <a:rPr lang="ja-JP" altLang="en-US"/>
              <a:t>初級</a:t>
            </a:r>
            <a:r>
              <a:rPr lang="en-US" altLang="ja-JP" dirty="0"/>
              <a:t>)</a:t>
            </a:r>
            <a:r>
              <a:rPr lang="ja-JP" altLang="en-US"/>
              <a:t>；</a:t>
            </a:r>
            <a:r>
              <a:rPr lang="en-US" altLang="ja-JP" dirty="0"/>
              <a:t>1</a:t>
            </a:r>
            <a:r>
              <a:rPr lang="ja-JP" altLang="en-US"/>
              <a:t>日目 一般化線形モデルを用いた資源量指標値の　標準化（</a:t>
            </a:r>
            <a:r>
              <a:rPr lang="en-US" altLang="ja-JP" dirty="0"/>
              <a:t>https://</a:t>
            </a:r>
            <a:r>
              <a:rPr lang="en-US" altLang="ja-JP" dirty="0" err="1"/>
              <a:t>github.com</a:t>
            </a:r>
            <a:r>
              <a:rPr lang="en-US" altLang="ja-JP" dirty="0"/>
              <a:t>/</a:t>
            </a:r>
            <a:r>
              <a:rPr lang="en-US" altLang="ja-JP" dirty="0" err="1"/>
              <a:t>ichimomo</a:t>
            </a:r>
            <a:r>
              <a:rPr lang="en-US" altLang="ja-JP" dirty="0"/>
              <a:t>/shigen_kensyu2019B</a:t>
            </a:r>
            <a:r>
              <a:rPr lang="ja-JP" altLang="en-US"/>
              <a:t>）</a:t>
            </a:r>
          </a:p>
          <a:p>
            <a:pPr marL="0" indent="0">
              <a:buNone/>
            </a:pPr>
            <a:r>
              <a:rPr lang="ja-JP" altLang="en-US"/>
              <a:t>を参照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80044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3486A7D-DAD7-654C-8796-5CBF13E6B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GLM</a:t>
            </a:r>
            <a:r>
              <a:rPr kumimoji="1" lang="ja-JP" altLang="en-US"/>
              <a:t>での</a:t>
            </a:r>
            <a:r>
              <a:rPr kumimoji="1" lang="en-US" altLang="ja-JP" dirty="0"/>
              <a:t>CPUE</a:t>
            </a:r>
            <a:r>
              <a:rPr kumimoji="1" lang="ja-JP" altLang="en-US"/>
              <a:t>標準化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D50948-59A5-F149-AF75-06D137F28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CPUE</a:t>
            </a:r>
            <a:r>
              <a:rPr kumimoji="1" lang="ja-JP" altLang="en-US"/>
              <a:t>の時系列データから標準化</a:t>
            </a:r>
            <a:r>
              <a:rPr kumimoji="1" lang="en-US" altLang="ja-JP" dirty="0"/>
              <a:t>CPUE</a:t>
            </a:r>
            <a:r>
              <a:rPr kumimoji="1" lang="ja-JP" altLang="en-US"/>
              <a:t>を求める．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/>
              <a:t>どうやって</a:t>
            </a:r>
            <a:r>
              <a:rPr lang="ja-JP" altLang="en-US"/>
              <a:t>資源のトレンド部分を抽出するか？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/>
              <a:t>時系列</a:t>
            </a:r>
            <a:r>
              <a:rPr lang="en-US" altLang="ja-JP" dirty="0"/>
              <a:t>CPUE</a:t>
            </a:r>
            <a:r>
              <a:rPr lang="ja-JP" altLang="en-US"/>
              <a:t>データを</a:t>
            </a:r>
            <a:r>
              <a:rPr lang="en-US" altLang="ja-JP" dirty="0"/>
              <a:t>GLM</a:t>
            </a:r>
            <a:r>
              <a:rPr lang="ja-JP" altLang="en-US"/>
              <a:t>で解析．色々な説明変数とともに年効果をカテゴリ変数の説明変数とする．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GLM</a:t>
            </a:r>
            <a:r>
              <a:rPr kumimoji="1" lang="ja-JP" altLang="en-US"/>
              <a:t>の結果から年効果（各年の係数）を取り出して標準化する．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546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0FA0D9-038A-6744-9604-B7C6B3166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glm</a:t>
            </a:r>
            <a:r>
              <a:rPr lang="ja-JP" altLang="en-US"/>
              <a:t>で標準化</a:t>
            </a:r>
            <a:r>
              <a:rPr lang="en-US" altLang="ja-JP" dirty="0"/>
              <a:t>CPUE</a:t>
            </a:r>
            <a:r>
              <a:rPr lang="ja-JP" altLang="en-US"/>
              <a:t>を求める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EA0912-FE78-7647-A2F6-DD372D7B2F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7500" lnSpcReduction="20000"/>
          </a:bodyPr>
          <a:lstStyle/>
          <a:p>
            <a:r>
              <a:rPr lang="en-US" altLang="ja-JP" dirty="0" err="1"/>
              <a:t>cpue</a:t>
            </a:r>
            <a:r>
              <a:rPr lang="ja-JP" altLang="en-US"/>
              <a:t>を目的変数、漁獲年</a:t>
            </a:r>
            <a:r>
              <a:rPr lang="en-US" altLang="ja-JP" dirty="0"/>
              <a:t>(year)</a:t>
            </a:r>
            <a:r>
              <a:rPr lang="ja-JP" altLang="en-US"/>
              <a:t>、漁獲場所</a:t>
            </a:r>
            <a:r>
              <a:rPr lang="en-US" altLang="ja-JP" dirty="0"/>
              <a:t>(</a:t>
            </a:r>
            <a:r>
              <a:rPr lang="en-US" altLang="ja-JP" dirty="0" err="1"/>
              <a:t>lon</a:t>
            </a:r>
            <a:r>
              <a:rPr lang="en-US" altLang="ja-JP" dirty="0"/>
              <a:t>, </a:t>
            </a:r>
            <a:r>
              <a:rPr lang="en-US" altLang="ja-JP" dirty="0" err="1"/>
              <a:t>lat</a:t>
            </a:r>
            <a:r>
              <a:rPr lang="en-US" altLang="ja-JP" dirty="0"/>
              <a:t>)</a:t>
            </a:r>
            <a:r>
              <a:rPr lang="ja-JP" altLang="en-US"/>
              <a:t>を説明変数として</a:t>
            </a:r>
            <a:r>
              <a:rPr lang="en-US" altLang="ja-JP" dirty="0" err="1"/>
              <a:t>glm</a:t>
            </a:r>
            <a:r>
              <a:rPr lang="ja-JP" altLang="en-US"/>
              <a:t>で解析．ここでは</a:t>
            </a:r>
            <a:r>
              <a:rPr lang="en-US" altLang="ja-JP" dirty="0"/>
              <a:t>family=Gamma(link=“log”)</a:t>
            </a:r>
            <a:r>
              <a:rPr lang="ja-JP" altLang="en-US"/>
              <a:t>を採用．</a:t>
            </a:r>
            <a:endParaRPr lang="en-US" altLang="ja-JP" dirty="0"/>
          </a:p>
          <a:p>
            <a:pPr lvl="1"/>
            <a:r>
              <a:rPr lang="ja-JP" altLang="en-US"/>
              <a:t>年効果は数値ではなく、因子として設定．緯度経度は数値．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フルモデルがベスト？</a:t>
            </a:r>
            <a:r>
              <a:rPr lang="en-US" altLang="ja-JP" dirty="0"/>
              <a:t>step</a:t>
            </a:r>
            <a:r>
              <a:rPr lang="ja-JP" altLang="en-US"/>
              <a:t>で確認．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年トレンドを抽出するには、</a:t>
            </a:r>
            <a:r>
              <a:rPr kumimoji="1" lang="en-US" altLang="ja-JP" dirty="0" err="1"/>
              <a:t>glm</a:t>
            </a:r>
            <a:r>
              <a:rPr kumimoji="1" lang="ja-JP" altLang="en-US"/>
              <a:t>の結果の係数を取り出せば良い．ただし、係数には漁獲場所に対する係数も含まれる．</a:t>
            </a:r>
            <a:endParaRPr kumimoji="1" lang="en-US" altLang="ja-JP" dirty="0"/>
          </a:p>
          <a:p>
            <a:pPr lvl="1"/>
            <a:r>
              <a:rPr lang="en-US" altLang="ja-JP" dirty="0" err="1"/>
              <a:t>res_glm$coefficients</a:t>
            </a:r>
            <a:endParaRPr lang="en-US" altLang="ja-JP" dirty="0"/>
          </a:p>
          <a:p>
            <a:pPr lvl="1"/>
            <a:endParaRPr kumimoji="1" lang="en-US" altLang="ja-JP" dirty="0"/>
          </a:p>
          <a:p>
            <a:r>
              <a:rPr kumimoji="1" lang="ja-JP" altLang="en-US"/>
              <a:t>具体的には、、、</a:t>
            </a:r>
            <a:endParaRPr kumimoji="1" lang="en-US" altLang="ja-JP" dirty="0"/>
          </a:p>
          <a:p>
            <a:pPr lvl="1"/>
            <a:r>
              <a:rPr kumimoji="1" lang="en-US" altLang="ja-JP" dirty="0" err="1"/>
              <a:t>yearly_trend</a:t>
            </a:r>
            <a:r>
              <a:rPr kumimoji="1" lang="en-US" altLang="ja-JP" dirty="0"/>
              <a:t> &lt;- </a:t>
            </a:r>
            <a:r>
              <a:rPr lang="en-US" altLang="ja-JP" dirty="0" err="1"/>
              <a:t>res_glm$coefficients</a:t>
            </a:r>
            <a:r>
              <a:rPr lang="en-US" altLang="ja-JP" dirty="0"/>
              <a:t>[1:27] #</a:t>
            </a:r>
            <a:r>
              <a:rPr lang="ja-JP" altLang="en-US"/>
              <a:t>該当箇所のみ抽出</a:t>
            </a:r>
            <a:endParaRPr lang="en-US" altLang="ja-JP" dirty="0"/>
          </a:p>
          <a:p>
            <a:pPr lvl="1"/>
            <a:r>
              <a:rPr lang="en-US" altLang="ja-JP" dirty="0" err="1"/>
              <a:t>yearly_trend</a:t>
            </a:r>
            <a:r>
              <a:rPr lang="en-US" altLang="ja-JP" dirty="0"/>
              <a:t> &lt;- exp(</a:t>
            </a:r>
            <a:r>
              <a:rPr lang="en-US" altLang="ja-JP" dirty="0" err="1"/>
              <a:t>yearly_trend</a:t>
            </a:r>
            <a:r>
              <a:rPr lang="en-US" altLang="ja-JP" dirty="0"/>
              <a:t>) #log</a:t>
            </a:r>
            <a:r>
              <a:rPr lang="ja-JP" altLang="en-US"/>
              <a:t>リンクをとっているので指数で影響を元に戻す．</a:t>
            </a:r>
            <a:endParaRPr lang="en-US" altLang="ja-JP" dirty="0"/>
          </a:p>
          <a:p>
            <a:pPr lvl="1"/>
            <a:r>
              <a:rPr lang="en-US" altLang="ja-JP" dirty="0" err="1"/>
              <a:t>std_cpue</a:t>
            </a:r>
            <a:r>
              <a:rPr lang="en-US" altLang="ja-JP" dirty="0"/>
              <a:t> &lt;- </a:t>
            </a:r>
            <a:r>
              <a:rPr lang="en-US" altLang="ja-JP" dirty="0" err="1"/>
              <a:t>yearly_trend</a:t>
            </a:r>
            <a:r>
              <a:rPr lang="en-US" altLang="ja-JP" dirty="0"/>
              <a:t>/mean(</a:t>
            </a:r>
            <a:r>
              <a:rPr lang="en-US" altLang="ja-JP" dirty="0" err="1"/>
              <a:t>yearly_trend</a:t>
            </a:r>
            <a:r>
              <a:rPr lang="en-US" altLang="ja-JP" dirty="0"/>
              <a:t>) #</a:t>
            </a:r>
            <a:r>
              <a:rPr lang="ja-JP" altLang="en-US"/>
              <a:t>トレンドに注目して平均で割る．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23365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32605-14BC-C441-8F1F-0E75AC8E2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場所の効果をさらに考える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A911DA-BE26-FA4D-9696-363EDE6AB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 err="1"/>
              <a:t>glm</a:t>
            </a:r>
            <a:r>
              <a:rPr lang="ja-JP" altLang="en-US"/>
              <a:t>の説明変数に</a:t>
            </a:r>
            <a:r>
              <a:rPr lang="en-US" altLang="ja-JP" dirty="0" err="1"/>
              <a:t>lon</a:t>
            </a:r>
            <a:r>
              <a:rPr lang="en-US" altLang="ja-JP" dirty="0"/>
              <a:t>, </a:t>
            </a:r>
            <a:r>
              <a:rPr lang="en-US" altLang="ja-JP" dirty="0" err="1"/>
              <a:t>lat</a:t>
            </a:r>
            <a:r>
              <a:rPr lang="ja-JP" altLang="en-US"/>
              <a:t>を考えた．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/>
              <a:t>これらの二乗項</a:t>
            </a:r>
            <a:r>
              <a:rPr lang="en-US" altLang="ja-JP" dirty="0"/>
              <a:t>(lon^2, lat^2)</a:t>
            </a:r>
            <a:r>
              <a:rPr lang="ja-JP" altLang="en-US"/>
              <a:t>を説明変数に加えたら？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/>
              <a:t>二乗項まで考えれば、ある説明変数</a:t>
            </a:r>
            <a:r>
              <a:rPr lang="en-US" altLang="ja-JP" dirty="0"/>
              <a:t>x</a:t>
            </a:r>
            <a:r>
              <a:rPr lang="ja-JP" altLang="en-US"/>
              <a:t>に対して目的変数が山型に応答するようなケースを捉えられる．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今回は</a:t>
            </a:r>
            <a:r>
              <a:rPr kumimoji="1" lang="en-US" altLang="ja-JP" dirty="0" err="1"/>
              <a:t>lon,lat</a:t>
            </a:r>
            <a:r>
              <a:rPr kumimoji="1" lang="ja-JP" altLang="en-US"/>
              <a:t>の二乗項まで含めたモデルを試す．</a:t>
            </a:r>
          </a:p>
        </p:txBody>
      </p:sp>
    </p:spTree>
    <p:extLst>
      <p:ext uri="{BB962C8B-B14F-4D97-AF65-F5344CB8AC3E}">
        <p14:creationId xmlns:p14="http://schemas.microsoft.com/office/powerpoint/2010/main" val="3392249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7F6DF0-5759-094B-85B2-514A9F237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説明変数の表現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1114711-FF97-A241-ADF1-962C56119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kumimoji="1" lang="ja-JP" altLang="en-US"/>
              <a:t>説明変数に変数</a:t>
            </a:r>
            <a:r>
              <a:rPr kumimoji="1" lang="en-US" altLang="ja-JP" dirty="0"/>
              <a:t>x</a:t>
            </a:r>
            <a:r>
              <a:rPr kumimoji="1" lang="ja-JP" altLang="en-US"/>
              <a:t>の二乗項を加えたい場合；</a:t>
            </a:r>
            <a:endParaRPr kumimoji="1" lang="en-US" altLang="ja-JP" dirty="0"/>
          </a:p>
          <a:p>
            <a:pPr lvl="1"/>
            <a:r>
              <a:rPr lang="en-US" altLang="ja-JP" dirty="0"/>
              <a:t>y ~ x + </a:t>
            </a:r>
            <a:r>
              <a:rPr lang="en-US" altLang="ja-JP" u="sng" dirty="0"/>
              <a:t>I(x^2)</a:t>
            </a:r>
            <a:r>
              <a:rPr lang="ja-JP" altLang="en-US"/>
              <a:t>　</a:t>
            </a:r>
            <a:r>
              <a:rPr lang="en-US" altLang="ja-JP" dirty="0"/>
              <a:t># </a:t>
            </a:r>
            <a:r>
              <a:rPr lang="ja-JP" altLang="en-US"/>
              <a:t>単純に</a:t>
            </a:r>
            <a:r>
              <a:rPr lang="en-US" altLang="ja-JP" dirty="0"/>
              <a:t>x^2</a:t>
            </a:r>
            <a:r>
              <a:rPr lang="ja-JP" altLang="en-US"/>
              <a:t>とは書かない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説明変数に変数</a:t>
            </a:r>
            <a:r>
              <a:rPr kumimoji="1" lang="en-US" altLang="ja-JP" dirty="0"/>
              <a:t>x</a:t>
            </a:r>
            <a:r>
              <a:rPr kumimoji="1" lang="en-US" altLang="ja-JP" baseline="-25000" dirty="0"/>
              <a:t>1</a:t>
            </a:r>
            <a:r>
              <a:rPr kumimoji="1" lang="ja-JP" altLang="en-US"/>
              <a:t>、</a:t>
            </a:r>
            <a:r>
              <a:rPr kumimoji="1" lang="en-US" altLang="ja-JP" dirty="0"/>
              <a:t>x</a:t>
            </a:r>
            <a:r>
              <a:rPr kumimoji="1" lang="en-US" altLang="ja-JP" baseline="-25000" dirty="0"/>
              <a:t>2</a:t>
            </a:r>
            <a:r>
              <a:rPr kumimoji="1" lang="ja-JP" altLang="en-US"/>
              <a:t>とその交互作用を考える場合；</a:t>
            </a:r>
            <a:endParaRPr kumimoji="1" lang="en-US" altLang="ja-JP" dirty="0"/>
          </a:p>
          <a:p>
            <a:pPr lvl="1"/>
            <a:r>
              <a:rPr lang="en-US" altLang="ja-JP" dirty="0"/>
              <a:t>y ~ x</a:t>
            </a:r>
            <a:r>
              <a:rPr lang="en-US" altLang="ja-JP" baseline="-25000" dirty="0"/>
              <a:t>1</a:t>
            </a:r>
            <a:r>
              <a:rPr lang="en-US" altLang="ja-JP" dirty="0"/>
              <a:t> + x</a:t>
            </a:r>
            <a:r>
              <a:rPr lang="en-US" altLang="ja-JP" baseline="-25000" dirty="0"/>
              <a:t>2</a:t>
            </a:r>
            <a:r>
              <a:rPr lang="en-US" altLang="ja-JP" dirty="0"/>
              <a:t> + x</a:t>
            </a:r>
            <a:r>
              <a:rPr lang="en-US" altLang="ja-JP" baseline="-25000" dirty="0"/>
              <a:t>1</a:t>
            </a:r>
            <a:r>
              <a:rPr lang="en-US" altLang="ja-JP" dirty="0"/>
              <a:t>:x</a:t>
            </a:r>
            <a:r>
              <a:rPr lang="en-US" altLang="ja-JP" baseline="-25000" dirty="0"/>
              <a:t>2</a:t>
            </a:r>
            <a:r>
              <a:rPr lang="ja-JP" altLang="en-US"/>
              <a:t>　</a:t>
            </a:r>
            <a:r>
              <a:rPr lang="en-US" altLang="ja-JP" dirty="0"/>
              <a:t># </a:t>
            </a:r>
            <a:r>
              <a:rPr lang="ja-JP" altLang="en-US"/>
              <a:t>あるいは</a:t>
            </a:r>
            <a:endParaRPr lang="en-US" altLang="ja-JP" dirty="0"/>
          </a:p>
          <a:p>
            <a:pPr lvl="1"/>
            <a:r>
              <a:rPr lang="en-US" altLang="ja-JP" dirty="0"/>
              <a:t>y ~ x</a:t>
            </a:r>
            <a:r>
              <a:rPr lang="en-US" altLang="ja-JP" baseline="-25000" dirty="0"/>
              <a:t>1</a:t>
            </a:r>
            <a:r>
              <a:rPr lang="en-US" altLang="ja-JP" dirty="0"/>
              <a:t> * x</a:t>
            </a:r>
            <a:r>
              <a:rPr lang="en-US" altLang="ja-JP" baseline="-25000" dirty="0"/>
              <a:t>2</a:t>
            </a:r>
            <a:r>
              <a:rPr lang="en-US" altLang="ja-JP" dirty="0"/>
              <a:t>                #</a:t>
            </a:r>
            <a:r>
              <a:rPr lang="ja-JP" altLang="en-US"/>
              <a:t> もしくは</a:t>
            </a:r>
            <a:endParaRPr lang="en-US" altLang="ja-JP" dirty="0"/>
          </a:p>
          <a:p>
            <a:pPr lvl="1"/>
            <a:r>
              <a:rPr lang="en-US" altLang="ja-JP" dirty="0"/>
              <a:t>y ~ (x</a:t>
            </a:r>
            <a:r>
              <a:rPr lang="en-US" altLang="ja-JP" baseline="-25000" dirty="0"/>
              <a:t>1</a:t>
            </a:r>
            <a:r>
              <a:rPr lang="en-US" altLang="ja-JP" dirty="0"/>
              <a:t> + x</a:t>
            </a:r>
            <a:r>
              <a:rPr lang="en-US" altLang="ja-JP" baseline="-25000" dirty="0"/>
              <a:t>2</a:t>
            </a:r>
            <a:r>
              <a:rPr lang="en-US" altLang="ja-JP" dirty="0"/>
              <a:t>)^2         # </a:t>
            </a:r>
            <a:r>
              <a:rPr lang="ja-JP" altLang="en-US"/>
              <a:t>と表現する．</a:t>
            </a:r>
            <a:endParaRPr lang="en-US" altLang="ja-JP" dirty="0"/>
          </a:p>
          <a:p>
            <a:pPr lvl="1"/>
            <a:endParaRPr kumimoji="1" lang="en-US" altLang="ja-JP" dirty="0"/>
          </a:p>
          <a:p>
            <a:r>
              <a:rPr lang="ja-JP" altLang="en-US"/>
              <a:t>データオブジェクト</a:t>
            </a:r>
            <a:r>
              <a:rPr lang="en-US" altLang="ja-JP" dirty="0"/>
              <a:t>(</a:t>
            </a:r>
            <a:r>
              <a:rPr lang="en-US" altLang="ja-JP" dirty="0" err="1"/>
              <a:t>dat</a:t>
            </a:r>
            <a:r>
              <a:rPr lang="en-US" altLang="ja-JP" dirty="0"/>
              <a:t>)</a:t>
            </a:r>
            <a:r>
              <a:rPr lang="ja-JP" altLang="en-US"/>
              <a:t>に目的変数 </a:t>
            </a:r>
            <a:r>
              <a:rPr lang="en-US" altLang="ja-JP" dirty="0"/>
              <a:t>y </a:t>
            </a:r>
            <a:r>
              <a:rPr lang="ja-JP" altLang="en-US"/>
              <a:t>と説明変数 </a:t>
            </a:r>
            <a:r>
              <a:rPr lang="en-US" altLang="ja-JP" dirty="0"/>
              <a:t>x</a:t>
            </a:r>
            <a:r>
              <a:rPr lang="en-US" altLang="ja-JP" baseline="-25000" dirty="0"/>
              <a:t>1</a:t>
            </a:r>
            <a:r>
              <a:rPr lang="en-US" altLang="ja-JP" dirty="0"/>
              <a:t>, x</a:t>
            </a:r>
            <a:r>
              <a:rPr lang="en-US" altLang="ja-JP" baseline="-25000" dirty="0"/>
              <a:t>2 </a:t>
            </a:r>
            <a:r>
              <a:rPr lang="en-US" altLang="ja-JP" dirty="0"/>
              <a:t>, </a:t>
            </a:r>
            <a:r>
              <a:rPr lang="ja-JP" altLang="en-US"/>
              <a:t>・・・</a:t>
            </a:r>
            <a:r>
              <a:rPr lang="en-US" altLang="ja-JP" dirty="0"/>
              <a:t> , </a:t>
            </a:r>
            <a:r>
              <a:rPr lang="en-US" altLang="ja-JP" dirty="0" err="1"/>
              <a:t>x</a:t>
            </a:r>
            <a:r>
              <a:rPr lang="en-US" altLang="ja-JP" baseline="-25000" dirty="0" err="1"/>
              <a:t>n</a:t>
            </a:r>
            <a:r>
              <a:rPr lang="ja-JP" altLang="en-US"/>
              <a:t>が入っていて、モデル式が</a:t>
            </a:r>
            <a:r>
              <a:rPr lang="en-US" altLang="ja-JP" dirty="0"/>
              <a:t>y = b</a:t>
            </a:r>
            <a:r>
              <a:rPr lang="en-US" altLang="ja-JP" baseline="-25000" dirty="0"/>
              <a:t>0</a:t>
            </a:r>
            <a:r>
              <a:rPr lang="en-US" altLang="ja-JP" dirty="0"/>
              <a:t> + b</a:t>
            </a:r>
            <a:r>
              <a:rPr lang="en-US" altLang="ja-JP" baseline="-25000" dirty="0"/>
              <a:t>1</a:t>
            </a:r>
            <a:r>
              <a:rPr lang="en-US" altLang="ja-JP" dirty="0"/>
              <a:t>x</a:t>
            </a:r>
            <a:r>
              <a:rPr lang="en-US" altLang="ja-JP" baseline="-25000" dirty="0"/>
              <a:t>1</a:t>
            </a:r>
            <a:r>
              <a:rPr lang="en-US" altLang="ja-JP" dirty="0"/>
              <a:t> + </a:t>
            </a:r>
            <a:r>
              <a:rPr lang="ja-JP" altLang="en-US"/>
              <a:t>・・・</a:t>
            </a:r>
            <a:r>
              <a:rPr lang="en-US" altLang="ja-JP" dirty="0" err="1"/>
              <a:t>b</a:t>
            </a:r>
            <a:r>
              <a:rPr lang="en-US" altLang="ja-JP" baseline="-25000" dirty="0" err="1"/>
              <a:t>n</a:t>
            </a:r>
            <a:r>
              <a:rPr lang="en-US" altLang="ja-JP" dirty="0" err="1"/>
              <a:t>x</a:t>
            </a:r>
            <a:r>
              <a:rPr lang="en-US" altLang="ja-JP" baseline="-25000" dirty="0" err="1"/>
              <a:t>n</a:t>
            </a:r>
            <a:r>
              <a:rPr lang="ja-JP" altLang="en-US"/>
              <a:t> の場合（目的変数</a:t>
            </a:r>
            <a:r>
              <a:rPr lang="en-US" altLang="ja-JP" dirty="0"/>
              <a:t>y</a:t>
            </a:r>
            <a:r>
              <a:rPr lang="ja-JP" altLang="en-US"/>
              <a:t>以外は全てそのまま型で説明変数とする）；</a:t>
            </a:r>
            <a:endParaRPr lang="en-US" altLang="ja-JP" dirty="0"/>
          </a:p>
          <a:p>
            <a:pPr lvl="1"/>
            <a:r>
              <a:rPr kumimoji="1" lang="en-US" altLang="ja-JP" dirty="0"/>
              <a:t>y ~ </a:t>
            </a:r>
            <a:r>
              <a:rPr kumimoji="1" lang="en-US" altLang="ja-JP" dirty="0">
                <a:solidFill>
                  <a:srgbClr val="FF0000"/>
                </a:solidFill>
              </a:rPr>
              <a:t>.</a:t>
            </a:r>
            <a:r>
              <a:rPr kumimoji="1" lang="en-US" altLang="ja-JP" dirty="0"/>
              <a:t>, data=</a:t>
            </a:r>
            <a:r>
              <a:rPr kumimoji="1" lang="en-US" altLang="ja-JP" dirty="0" err="1"/>
              <a:t>dat</a:t>
            </a:r>
            <a:r>
              <a:rPr kumimoji="1" lang="en-US" altLang="ja-JP" dirty="0"/>
              <a:t>        # </a:t>
            </a:r>
            <a:r>
              <a:rPr kumimoji="1" lang="ja-JP" altLang="en-US"/>
              <a:t>ピリオド</a:t>
            </a:r>
            <a:r>
              <a:rPr kumimoji="1" lang="en-US" altLang="ja-JP" dirty="0"/>
              <a:t>. </a:t>
            </a:r>
            <a:r>
              <a:rPr kumimoji="1" lang="ja-JP" altLang="en-US"/>
              <a:t>は</a:t>
            </a:r>
            <a:r>
              <a:rPr kumimoji="1" lang="en-US" altLang="ja-JP" dirty="0"/>
              <a:t>y</a:t>
            </a:r>
            <a:r>
              <a:rPr kumimoji="1" lang="ja-JP" altLang="en-US"/>
              <a:t>以外全てを意味する．</a:t>
            </a:r>
          </a:p>
        </p:txBody>
      </p:sp>
    </p:spTree>
    <p:extLst>
      <p:ext uri="{BB962C8B-B14F-4D97-AF65-F5344CB8AC3E}">
        <p14:creationId xmlns:p14="http://schemas.microsoft.com/office/powerpoint/2010/main" val="2555062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240481-7F1A-0845-968D-2DCE87F90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ノミナル</a:t>
            </a:r>
            <a:r>
              <a:rPr kumimoji="1" lang="en-US" altLang="ja-JP" dirty="0"/>
              <a:t>CPUE vs  </a:t>
            </a:r>
            <a:r>
              <a:rPr kumimoji="1" lang="ja-JP" altLang="en-US"/>
              <a:t>標準化</a:t>
            </a:r>
            <a:r>
              <a:rPr kumimoji="1" lang="en-US" altLang="ja-JP" dirty="0"/>
              <a:t>CPUE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58076B-8534-7A40-AD87-F03EFBCCB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lnSpcReduction="10000"/>
          </a:bodyPr>
          <a:lstStyle/>
          <a:p>
            <a:r>
              <a:rPr lang="ja-JP" altLang="en-US"/>
              <a:t>ノミナル</a:t>
            </a:r>
            <a:r>
              <a:rPr lang="en-US" altLang="ja-JP" dirty="0"/>
              <a:t>CPUE</a:t>
            </a:r>
            <a:r>
              <a:rPr lang="ja-JP" altLang="en-US"/>
              <a:t>は上がって下がるトレンド．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model1(</a:t>
            </a:r>
            <a:r>
              <a:rPr lang="ja-JP" altLang="en-US"/>
              <a:t>説明変数</a:t>
            </a:r>
            <a:r>
              <a:rPr lang="en-US" altLang="ja-JP" dirty="0" err="1"/>
              <a:t>lon,lat</a:t>
            </a:r>
            <a:r>
              <a:rPr lang="en-US" altLang="ja-JP" dirty="0"/>
              <a:t>)</a:t>
            </a:r>
            <a:r>
              <a:rPr lang="ja-JP" altLang="en-US"/>
              <a:t>は操業開始後しばらくは一定の後に下がる傾向．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model2(</a:t>
            </a:r>
            <a:r>
              <a:rPr lang="ja-JP" altLang="en-US"/>
              <a:t>説明変数</a:t>
            </a:r>
            <a:r>
              <a:rPr lang="en-US" altLang="ja-JP" dirty="0" err="1"/>
              <a:t>lon,lat</a:t>
            </a:r>
            <a:r>
              <a:rPr lang="ja-JP" altLang="en-US"/>
              <a:t>の</a:t>
            </a:r>
            <a:r>
              <a:rPr lang="en-US" altLang="ja-JP" dirty="0"/>
              <a:t>2</a:t>
            </a:r>
            <a:r>
              <a:rPr lang="ja-JP" altLang="en-US"/>
              <a:t>乗項まで含む</a:t>
            </a:r>
            <a:r>
              <a:rPr lang="en-US" altLang="ja-JP" dirty="0"/>
              <a:t>)</a:t>
            </a:r>
            <a:r>
              <a:rPr lang="ja-JP" altLang="en-US"/>
              <a:t>はおおよそ一貫して低下するトレンド．</a:t>
            </a:r>
            <a:endParaRPr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C0BAB5B-FB72-A84D-953D-494C07AF8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92372"/>
            <a:ext cx="5735206" cy="541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884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DEFA79-230E-F040-92D7-DEEB02EA6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魚の分布と操業場所の時間変化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1A3005-1CD8-7C47-AEDB-001D85DD4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8A53E0EA-E908-2D45-AE8E-1B0D021B9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958" y="1203038"/>
            <a:ext cx="3505200" cy="26797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2B27FF37-31A9-554B-899B-088A68F94F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5091" y="1178770"/>
            <a:ext cx="3505200" cy="26797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469BBF06-2E10-C14C-982E-C9EBE08A64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58" y="3431428"/>
            <a:ext cx="4568123" cy="3492297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8A9317F2-C7CA-0641-9207-5A3B5AF0E6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2891" y="3479965"/>
            <a:ext cx="4568123" cy="3492296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E898291A-9423-FF43-9322-0A12EBC77B06}"/>
              </a:ext>
            </a:extLst>
          </p:cNvPr>
          <p:cNvSpPr/>
          <p:nvPr/>
        </p:nvSpPr>
        <p:spPr>
          <a:xfrm>
            <a:off x="1313272" y="4836926"/>
            <a:ext cx="523803" cy="524645"/>
          </a:xfrm>
          <a:prstGeom prst="ellipse">
            <a:avLst/>
          </a:prstGeom>
          <a:solidFill>
            <a:srgbClr val="FF0000">
              <a:alpha val="4459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円/楕円 11">
            <a:extLst>
              <a:ext uri="{FF2B5EF4-FFF2-40B4-BE49-F238E27FC236}">
                <a16:creationId xmlns:a16="http://schemas.microsoft.com/office/drawing/2014/main" id="{98EE7AEE-CC99-4845-A579-8BB2E6B20296}"/>
              </a:ext>
            </a:extLst>
          </p:cNvPr>
          <p:cNvSpPr/>
          <p:nvPr/>
        </p:nvSpPr>
        <p:spPr>
          <a:xfrm>
            <a:off x="4560519" y="2256935"/>
            <a:ext cx="396860" cy="395333"/>
          </a:xfrm>
          <a:prstGeom prst="ellipse">
            <a:avLst/>
          </a:prstGeom>
          <a:solidFill>
            <a:srgbClr val="FF0000">
              <a:alpha val="4459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>
            <a:extLst>
              <a:ext uri="{FF2B5EF4-FFF2-40B4-BE49-F238E27FC236}">
                <a16:creationId xmlns:a16="http://schemas.microsoft.com/office/drawing/2014/main" id="{F4E2F195-6BFB-9443-9D19-8A119F6A6B68}"/>
              </a:ext>
            </a:extLst>
          </p:cNvPr>
          <p:cNvSpPr/>
          <p:nvPr/>
        </p:nvSpPr>
        <p:spPr>
          <a:xfrm>
            <a:off x="8286174" y="2256935"/>
            <a:ext cx="396860" cy="395333"/>
          </a:xfrm>
          <a:prstGeom prst="ellipse">
            <a:avLst/>
          </a:prstGeom>
          <a:solidFill>
            <a:srgbClr val="FF0000">
              <a:alpha val="4459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13">
            <a:extLst>
              <a:ext uri="{FF2B5EF4-FFF2-40B4-BE49-F238E27FC236}">
                <a16:creationId xmlns:a16="http://schemas.microsoft.com/office/drawing/2014/main" id="{CC08C835-EBDF-C041-A82B-D628850BEC38}"/>
              </a:ext>
            </a:extLst>
          </p:cNvPr>
          <p:cNvSpPr/>
          <p:nvPr/>
        </p:nvSpPr>
        <p:spPr>
          <a:xfrm>
            <a:off x="10267691" y="4842646"/>
            <a:ext cx="523803" cy="524645"/>
          </a:xfrm>
          <a:prstGeom prst="ellipse">
            <a:avLst/>
          </a:prstGeom>
          <a:solidFill>
            <a:srgbClr val="FF0000">
              <a:alpha val="4459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6905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EBEF422-950B-2E47-8C09-943340C6C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42" y="1123894"/>
            <a:ext cx="6069995" cy="5734106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3240481-7F1A-0845-968D-2DCE87F90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/>
              <a:t>ノミナル</a:t>
            </a:r>
            <a:r>
              <a:rPr kumimoji="1" lang="en-US" altLang="ja-JP" dirty="0"/>
              <a:t> vs  </a:t>
            </a:r>
            <a:r>
              <a:rPr kumimoji="1" lang="ja-JP" altLang="en-US"/>
              <a:t>標準化</a:t>
            </a:r>
            <a:r>
              <a:rPr kumimoji="1" lang="en-US" altLang="ja-JP" dirty="0"/>
              <a:t>CPUE </a:t>
            </a:r>
            <a:br>
              <a:rPr kumimoji="1" lang="en-US" altLang="ja-JP" dirty="0"/>
            </a:br>
            <a:r>
              <a:rPr kumimoji="1" lang="en-US" altLang="ja-JP" dirty="0"/>
              <a:t>vs </a:t>
            </a:r>
            <a:r>
              <a:rPr kumimoji="1" lang="ja-JP" altLang="en-US"/>
              <a:t>答え（シミュレーションの真の状態）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58076B-8534-7A40-AD87-F03EFBCCB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472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B63595-CA36-5F42-8FD7-E3389B4F7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説明変数で目的（応答）変数を説明できたか？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97CD8EB-BF9E-0A46-AFD4-1234701AD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/>
              <a:t>モデル診断を行って以下の点をチェック</a:t>
            </a:r>
            <a:endParaRPr kumimoji="1" lang="en-US" altLang="ja-JP" dirty="0"/>
          </a:p>
          <a:p>
            <a:endParaRPr kumimoji="1" lang="en-US" altLang="ja-JP" dirty="0"/>
          </a:p>
          <a:p>
            <a:pPr lvl="1"/>
            <a:r>
              <a:rPr kumimoji="1" lang="ja-JP" altLang="en-US"/>
              <a:t>残差が大きくなりすぎていないか？</a:t>
            </a:r>
            <a:endParaRPr kumimoji="1" lang="en-US" altLang="ja-JP" dirty="0"/>
          </a:p>
          <a:p>
            <a:pPr lvl="2"/>
            <a:r>
              <a:rPr lang="ja-JP" altLang="en-US"/>
              <a:t>残差プロット</a:t>
            </a:r>
            <a:endParaRPr kumimoji="1" lang="en-US" altLang="ja-JP" dirty="0"/>
          </a:p>
          <a:p>
            <a:pPr lvl="1"/>
            <a:r>
              <a:rPr kumimoji="1" lang="ja-JP" altLang="en-US"/>
              <a:t>誤差構造で仮定したデータのばらつきに従っているか？</a:t>
            </a:r>
            <a:endParaRPr kumimoji="1" lang="en-US" altLang="ja-JP" dirty="0"/>
          </a:p>
          <a:p>
            <a:pPr lvl="2"/>
            <a:r>
              <a:rPr lang="en-US" altLang="ja-JP" dirty="0"/>
              <a:t>QQ</a:t>
            </a:r>
            <a:r>
              <a:rPr lang="ja-JP" altLang="en-US"/>
              <a:t>プロット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もしこれらをチェックして、目的変数がまだバラつく場合、さらなる解析</a:t>
            </a:r>
            <a:r>
              <a:rPr lang="ja-JP" altLang="en-US"/>
              <a:t>を試行</a:t>
            </a:r>
            <a:r>
              <a:rPr kumimoji="1" lang="ja-JP" altLang="en-US"/>
              <a:t>へ（一般化線形混合モデル・</a:t>
            </a:r>
            <a:r>
              <a:rPr lang="en-US" altLang="ja-JP" dirty="0"/>
              <a:t>GLMM </a:t>
            </a:r>
            <a:r>
              <a:rPr kumimoji="1" lang="ja-JP" altLang="en-US"/>
              <a:t>、一般化加法モデル・</a:t>
            </a:r>
            <a:r>
              <a:rPr lang="en-US" altLang="ja-JP" dirty="0"/>
              <a:t>GAM</a:t>
            </a:r>
            <a:r>
              <a:rPr kumimoji="1" lang="ja-JP" altLang="en-US"/>
              <a:t>の回に続く）</a:t>
            </a:r>
          </a:p>
        </p:txBody>
      </p:sp>
    </p:spTree>
    <p:extLst>
      <p:ext uri="{BB962C8B-B14F-4D97-AF65-F5344CB8AC3E}">
        <p14:creationId xmlns:p14="http://schemas.microsoft.com/office/powerpoint/2010/main" val="4283918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3053</TotalTime>
  <Words>898</Words>
  <Application>Microsoft Macintosh PowerPoint</Application>
  <PresentationFormat>ワイド画面</PresentationFormat>
  <Paragraphs>79</Paragraphs>
  <Slides>10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游ゴシック</vt:lpstr>
      <vt:lpstr>游ゴシック Light</vt:lpstr>
      <vt:lpstr>Arial</vt:lpstr>
      <vt:lpstr>Office テーマ</vt:lpstr>
      <vt:lpstr>R初心者講座第２２回</vt:lpstr>
      <vt:lpstr>GLMでのCPUE標準化</vt:lpstr>
      <vt:lpstr>glmで標準化CPUEを求める</vt:lpstr>
      <vt:lpstr>場所の効果をさらに考える</vt:lpstr>
      <vt:lpstr>説明変数の表現</vt:lpstr>
      <vt:lpstr>ノミナルCPUE vs  標準化CPUE</vt:lpstr>
      <vt:lpstr>魚の分布と操業場所の時間変化</vt:lpstr>
      <vt:lpstr>ノミナル vs  標準化CPUE  vs 答え（シミュレーションの真の状態）</vt:lpstr>
      <vt:lpstr>説明変数で目的（応答）変数を説明できたか？</vt:lpstr>
      <vt:lpstr>より具体的な解析での注意点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Fukui Shin</dc:creator>
  <cp:lastModifiedBy>Fukui Shin</cp:lastModifiedBy>
  <cp:revision>47</cp:revision>
  <dcterms:created xsi:type="dcterms:W3CDTF">2021-05-14T17:24:38Z</dcterms:created>
  <dcterms:modified xsi:type="dcterms:W3CDTF">2021-07-01T03:54:15Z</dcterms:modified>
</cp:coreProperties>
</file>

<file path=docProps/thumbnail.jpeg>
</file>